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3EE9-BD9C-4DFA-BE9F-EFA1006A75F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BC82C-5241-421D-BFC2-5136F4FE8A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3EE9-BD9C-4DFA-BE9F-EFA1006A75F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BC82C-5241-421D-BFC2-5136F4FE8A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3EE9-BD9C-4DFA-BE9F-EFA1006A75F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BC82C-5241-421D-BFC2-5136F4FE8A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3EE9-BD9C-4DFA-BE9F-EFA1006A75F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BC82C-5241-421D-BFC2-5136F4FE8A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3EE9-BD9C-4DFA-BE9F-EFA1006A75F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BC82C-5241-421D-BFC2-5136F4FE8A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3EE9-BD9C-4DFA-BE9F-EFA1006A75F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BC82C-5241-421D-BFC2-5136F4FE8A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3EE9-BD9C-4DFA-BE9F-EFA1006A75F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BC82C-5241-421D-BFC2-5136F4FE8A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3EE9-BD9C-4DFA-BE9F-EFA1006A75F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BC82C-5241-421D-BFC2-5136F4FE8A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3EE9-BD9C-4DFA-BE9F-EFA1006A75F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BC82C-5241-421D-BFC2-5136F4FE8A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3EE9-BD9C-4DFA-BE9F-EFA1006A75F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BC82C-5241-421D-BFC2-5136F4FE8A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3EE9-BD9C-4DFA-BE9F-EFA1006A75F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BC82C-5241-421D-BFC2-5136F4FE8A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53EE9-BD9C-4DFA-BE9F-EFA1006A75FF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BC82C-5241-421D-BFC2-5136F4FE8A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NCBC for NAMIC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2012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Computational Anatomy specific analysis and statistics capability</a:t>
            </a:r>
          </a:p>
          <a:p>
            <a:r>
              <a:rPr lang="en-US" dirty="0" smtClean="0"/>
              <a:t>Create the following for NCBC</a:t>
            </a:r>
          </a:p>
          <a:p>
            <a:pPr lvl="1"/>
            <a:r>
              <a:rPr lang="en-US" dirty="0" err="1" smtClean="0"/>
              <a:t>itk</a:t>
            </a:r>
            <a:r>
              <a:rPr lang="en-US" dirty="0" smtClean="0"/>
              <a:t> based statistical shape analysis pipeline</a:t>
            </a:r>
          </a:p>
          <a:p>
            <a:pPr lvl="1"/>
            <a:r>
              <a:rPr lang="en-US" dirty="0" smtClean="0"/>
              <a:t>A</a:t>
            </a:r>
            <a:r>
              <a:rPr lang="en-US" dirty="0" smtClean="0"/>
              <a:t>tlas data and </a:t>
            </a:r>
            <a:r>
              <a:rPr lang="en-US" dirty="0" err="1" smtClean="0"/>
              <a:t>Paraview</a:t>
            </a:r>
            <a:r>
              <a:rPr lang="en-US" dirty="0" smtClean="0"/>
              <a:t> plug-in</a:t>
            </a:r>
          </a:p>
          <a:p>
            <a:pPr lvl="1"/>
            <a:r>
              <a:rPr lang="en-US" dirty="0" smtClean="0"/>
              <a:t>Slicer visualization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 Statistical Pipeline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676400"/>
            <a:ext cx="28194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Preprocessing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90800" y="3581400"/>
            <a:ext cx="2819400" cy="1447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Statistical Pipeline</a:t>
            </a:r>
            <a:endParaRPr lang="en-US" dirty="0"/>
          </a:p>
        </p:txBody>
      </p:sp>
      <p:sp>
        <p:nvSpPr>
          <p:cNvPr id="7" name="Flowchart: Magnetic Disk 6"/>
          <p:cNvSpPr/>
          <p:nvPr/>
        </p:nvSpPr>
        <p:spPr>
          <a:xfrm>
            <a:off x="6248400" y="1524000"/>
            <a:ext cx="2209800" cy="1524000"/>
          </a:xfrm>
          <a:prstGeom prst="flowChartMagneticDisk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KWScene</a:t>
            </a:r>
            <a:r>
              <a:rPr lang="en-US" dirty="0" smtClean="0"/>
              <a:t> </a:t>
            </a:r>
            <a:r>
              <a:rPr lang="en-US" dirty="0" err="1" smtClean="0"/>
              <a:t>Altas</a:t>
            </a:r>
            <a:endParaRPr lang="en-US" dirty="0"/>
          </a:p>
        </p:txBody>
      </p:sp>
      <p:sp>
        <p:nvSpPr>
          <p:cNvPr id="8" name="Flowchart: Display 7"/>
          <p:cNvSpPr/>
          <p:nvPr/>
        </p:nvSpPr>
        <p:spPr>
          <a:xfrm>
            <a:off x="6248400" y="4038600"/>
            <a:ext cx="2286000" cy="1676400"/>
          </a:xfrm>
          <a:prstGeom prst="flowChartDisplay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Slicer Visualization</a:t>
            </a:r>
            <a:endParaRPr lang="en-US" dirty="0"/>
          </a:p>
        </p:txBody>
      </p:sp>
      <p:cxnSp>
        <p:nvCxnSpPr>
          <p:cNvPr id="14" name="Shape 13"/>
          <p:cNvCxnSpPr>
            <a:stCxn id="5" idx="2"/>
            <a:endCxn id="6" idx="1"/>
          </p:cNvCxnSpPr>
          <p:nvPr/>
        </p:nvCxnSpPr>
        <p:spPr>
          <a:xfrm rot="16200000" flipH="1">
            <a:off x="1638300" y="3352800"/>
            <a:ext cx="1181100" cy="72390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/>
          <p:cNvCxnSpPr>
            <a:stCxn id="7" idx="2"/>
          </p:cNvCxnSpPr>
          <p:nvPr/>
        </p:nvCxnSpPr>
        <p:spPr>
          <a:xfrm rot="10800000">
            <a:off x="3276600" y="2209800"/>
            <a:ext cx="2971800" cy="762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7" idx="3"/>
            <a:endCxn id="8" idx="0"/>
          </p:cNvCxnSpPr>
          <p:nvPr/>
        </p:nvCxnSpPr>
        <p:spPr>
          <a:xfrm rot="16200000" flipH="1">
            <a:off x="6877050" y="3524250"/>
            <a:ext cx="990600" cy="381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urved Connector 19"/>
          <p:cNvCxnSpPr>
            <a:stCxn id="6" idx="3"/>
          </p:cNvCxnSpPr>
          <p:nvPr/>
        </p:nvCxnSpPr>
        <p:spPr>
          <a:xfrm>
            <a:off x="5410200" y="4305300"/>
            <a:ext cx="990600" cy="1905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6" idx="3"/>
            <a:endCxn id="7" idx="2"/>
          </p:cNvCxnSpPr>
          <p:nvPr/>
        </p:nvCxnSpPr>
        <p:spPr>
          <a:xfrm flipV="1">
            <a:off x="5410200" y="2286000"/>
            <a:ext cx="838200" cy="20193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 Analysis </a:t>
            </a:r>
            <a:r>
              <a:rPr lang="en-US" dirty="0" smtClean="0"/>
              <a:t>Preprocessing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Surface Rigid Registration </a:t>
            </a:r>
            <a:r>
              <a:rPr lang="en-US" dirty="0" smtClean="0"/>
              <a:t>- MATLAB</a:t>
            </a:r>
          </a:p>
          <a:p>
            <a:r>
              <a:rPr lang="en-US" dirty="0" smtClean="0"/>
              <a:t>Volume to BYU - </a:t>
            </a:r>
            <a:r>
              <a:rPr lang="en-US" dirty="0" err="1" smtClean="0"/>
              <a:t>itk</a:t>
            </a:r>
            <a:endParaRPr lang="en-US" dirty="0" smtClean="0"/>
          </a:p>
          <a:p>
            <a:r>
              <a:rPr lang="en-US" dirty="0" err="1" smtClean="0"/>
              <a:t>Jacobian</a:t>
            </a:r>
            <a:r>
              <a:rPr lang="en-US" dirty="0" smtClean="0"/>
              <a:t> of momentums - MATLAB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 Analysis </a:t>
            </a:r>
            <a:r>
              <a:rPr lang="en-US" dirty="0" smtClean="0"/>
              <a:t>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Laplace-Beltrami – </a:t>
            </a:r>
            <a:r>
              <a:rPr lang="en-US" dirty="0" err="1" smtClean="0"/>
              <a:t>itk</a:t>
            </a:r>
            <a:endParaRPr lang="en-US" dirty="0" smtClean="0"/>
          </a:p>
          <a:p>
            <a:r>
              <a:rPr lang="en-US" dirty="0" smtClean="0"/>
              <a:t>Principal Component Analysis (PCA) </a:t>
            </a:r>
            <a:r>
              <a:rPr lang="en-US" dirty="0" smtClean="0"/>
              <a:t>– </a:t>
            </a:r>
            <a:r>
              <a:rPr lang="en-US" dirty="0" err="1" smtClean="0"/>
              <a:t>itk</a:t>
            </a:r>
            <a:endParaRPr lang="en-US" dirty="0" smtClean="0"/>
          </a:p>
          <a:p>
            <a:r>
              <a:rPr lang="en-US" dirty="0" err="1" smtClean="0"/>
              <a:t>statPerm</a:t>
            </a:r>
            <a:r>
              <a:rPr lang="en-US" dirty="0" smtClean="0"/>
              <a:t> – </a:t>
            </a:r>
            <a:r>
              <a:rPr lang="en-US" dirty="0" err="1" smtClean="0"/>
              <a:t>itk</a:t>
            </a:r>
            <a:r>
              <a:rPr lang="en-US" dirty="0" smtClean="0"/>
              <a:t> (in development)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 Statistical </a:t>
            </a:r>
            <a:r>
              <a:rPr lang="en-US" dirty="0" smtClean="0"/>
              <a:t>Pipeline</a:t>
            </a:r>
            <a:br>
              <a:rPr lang="en-US" dirty="0" smtClean="0"/>
            </a:b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676400"/>
            <a:ext cx="28194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Preprocessing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90800" y="3581400"/>
            <a:ext cx="2819400" cy="1447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Statistical Pipeline – </a:t>
            </a:r>
          </a:p>
          <a:p>
            <a:pPr algn="ctr"/>
            <a:r>
              <a:rPr lang="en-US" dirty="0" smtClean="0"/>
              <a:t>LB, PCA, </a:t>
            </a:r>
            <a:r>
              <a:rPr lang="en-US" dirty="0" err="1" smtClean="0"/>
              <a:t>statPerm</a:t>
            </a:r>
            <a:endParaRPr lang="en-US" dirty="0" smtClean="0"/>
          </a:p>
          <a:p>
            <a:pPr algn="ctr"/>
            <a:r>
              <a:rPr lang="en-US" dirty="0" smtClean="0"/>
              <a:t>Insight Journal</a:t>
            </a:r>
            <a:endParaRPr lang="en-US" dirty="0"/>
          </a:p>
        </p:txBody>
      </p:sp>
      <p:sp>
        <p:nvSpPr>
          <p:cNvPr id="7" name="Flowchart: Magnetic Disk 6"/>
          <p:cNvSpPr/>
          <p:nvPr/>
        </p:nvSpPr>
        <p:spPr>
          <a:xfrm>
            <a:off x="6248400" y="1524000"/>
            <a:ext cx="2209800" cy="1524000"/>
          </a:xfrm>
          <a:prstGeom prst="flowChartMagneticDisk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KWScene</a:t>
            </a:r>
            <a:r>
              <a:rPr lang="en-US" dirty="0" smtClean="0"/>
              <a:t> </a:t>
            </a:r>
            <a:r>
              <a:rPr lang="en-US" dirty="0" err="1" smtClean="0"/>
              <a:t>Altas</a:t>
            </a:r>
            <a:r>
              <a:rPr lang="en-US" dirty="0" smtClean="0"/>
              <a:t> – </a:t>
            </a:r>
            <a:r>
              <a:rPr lang="en-US" dirty="0" err="1" smtClean="0"/>
              <a:t>Paraview</a:t>
            </a:r>
            <a:r>
              <a:rPr lang="en-US" dirty="0" smtClean="0"/>
              <a:t> Plugin</a:t>
            </a:r>
            <a:endParaRPr lang="en-US" dirty="0"/>
          </a:p>
        </p:txBody>
      </p:sp>
      <p:sp>
        <p:nvSpPr>
          <p:cNvPr id="8" name="Flowchart: Display 7"/>
          <p:cNvSpPr/>
          <p:nvPr/>
        </p:nvSpPr>
        <p:spPr>
          <a:xfrm>
            <a:off x="6248400" y="4038600"/>
            <a:ext cx="2286000" cy="1676400"/>
          </a:xfrm>
          <a:prstGeom prst="flowChartDisplay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Slicer Visualization</a:t>
            </a:r>
            <a:endParaRPr lang="en-US" dirty="0"/>
          </a:p>
        </p:txBody>
      </p:sp>
      <p:cxnSp>
        <p:nvCxnSpPr>
          <p:cNvPr id="14" name="Shape 13"/>
          <p:cNvCxnSpPr>
            <a:stCxn id="5" idx="2"/>
            <a:endCxn id="6" idx="1"/>
          </p:cNvCxnSpPr>
          <p:nvPr/>
        </p:nvCxnSpPr>
        <p:spPr>
          <a:xfrm rot="16200000" flipH="1">
            <a:off x="1638300" y="3352800"/>
            <a:ext cx="1181100" cy="72390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/>
          <p:cNvCxnSpPr>
            <a:stCxn id="7" idx="2"/>
          </p:cNvCxnSpPr>
          <p:nvPr/>
        </p:nvCxnSpPr>
        <p:spPr>
          <a:xfrm rot="10800000">
            <a:off x="3276600" y="2209800"/>
            <a:ext cx="2971800" cy="762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7" idx="3"/>
            <a:endCxn id="8" idx="0"/>
          </p:cNvCxnSpPr>
          <p:nvPr/>
        </p:nvCxnSpPr>
        <p:spPr>
          <a:xfrm rot="16200000" flipH="1">
            <a:off x="6877050" y="3524250"/>
            <a:ext cx="990600" cy="381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6" idx="3"/>
            <a:endCxn id="7" idx="2"/>
          </p:cNvCxnSpPr>
          <p:nvPr/>
        </p:nvCxnSpPr>
        <p:spPr>
          <a:xfrm flipV="1">
            <a:off x="5410200" y="2286000"/>
            <a:ext cx="838200" cy="20193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48200" y="2895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vtk</a:t>
            </a:r>
            <a:r>
              <a:rPr lang="en-US" dirty="0" smtClean="0"/>
              <a:t> files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096000" y="33528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MRML files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105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NCBC for NAMIC</vt:lpstr>
      <vt:lpstr>Rationale</vt:lpstr>
      <vt:lpstr>CA Statistical Pipeline</vt:lpstr>
      <vt:lpstr>CA Analysis Preprocessing</vt:lpstr>
      <vt:lpstr>CA Analysis Pipeline</vt:lpstr>
      <vt:lpstr>CA Statistical Pipeline January 2012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Computational Anatomy Statistical Toolkit</dc:title>
  <dc:creator>mbowers</dc:creator>
  <cp:lastModifiedBy>mbowers</cp:lastModifiedBy>
  <cp:revision>22</cp:revision>
  <dcterms:created xsi:type="dcterms:W3CDTF">2009-11-04T14:33:39Z</dcterms:created>
  <dcterms:modified xsi:type="dcterms:W3CDTF">2011-11-02T13:24:59Z</dcterms:modified>
</cp:coreProperties>
</file>